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08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96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94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714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73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151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982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486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404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580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28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B98B-B0A9-4AEB-8047-24F9EE5A25AB}" type="datetimeFigureOut">
              <a:rPr lang="ro-RO" smtClean="0"/>
              <a:t>03.02.2015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A625-100F-4D34-A66D-11EC15D221E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52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reptunghi 19"/>
          <p:cNvSpPr/>
          <p:nvPr/>
        </p:nvSpPr>
        <p:spPr>
          <a:xfrm>
            <a:off x="2051720" y="710478"/>
            <a:ext cx="546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</a:rPr>
              <a:t>Ion Luca </a:t>
            </a:r>
            <a:r>
              <a:rPr lang="en-US" sz="5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</a:rPr>
              <a:t>Caragiale</a:t>
            </a:r>
            <a:endParaRPr lang="ro-RO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Dreptunghi 20"/>
          <p:cNvSpPr/>
          <p:nvPr/>
        </p:nvSpPr>
        <p:spPr>
          <a:xfrm>
            <a:off x="2771800" y="5517232"/>
            <a:ext cx="332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NASCUT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1859</a:t>
            </a:r>
            <a:endParaRPr lang="ro-RO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9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" y="-5138"/>
            <a:ext cx="9144000" cy="6858000"/>
          </a:xfrm>
        </p:spPr>
      </p:pic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7753" y="529828"/>
            <a:ext cx="4038600" cy="2159420"/>
          </a:xfrm>
        </p:spPr>
        <p:txBody>
          <a:bodyPr/>
          <a:lstStyle/>
          <a:p>
            <a:r>
              <a:rPr lang="en-US" i="1" u="sng" dirty="0" err="1" smtClean="0"/>
              <a:t>Prostii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mor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insa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prostia</a:t>
            </a:r>
            <a:r>
              <a:rPr lang="en-US" i="1" u="sng" dirty="0" smtClean="0"/>
              <a:t> e </a:t>
            </a:r>
            <a:r>
              <a:rPr lang="en-US" i="1" u="sng" dirty="0" err="1" smtClean="0"/>
              <a:t>nemuritoare</a:t>
            </a:r>
            <a:endParaRPr lang="ro-RO" i="1" u="sng" dirty="0"/>
          </a:p>
        </p:txBody>
      </p:sp>
      <p:sp>
        <p:nvSpPr>
          <p:cNvPr id="6" name="Dreptunghi 5"/>
          <p:cNvSpPr/>
          <p:nvPr/>
        </p:nvSpPr>
        <p:spPr>
          <a:xfrm>
            <a:off x="3995936" y="5672810"/>
            <a:ext cx="4173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Decedat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1912</a:t>
            </a:r>
            <a:endParaRPr lang="ro-RO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Viata</a:t>
            </a:r>
            <a:r>
              <a:rPr lang="en-US" dirty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Ion Luca </a:t>
            </a:r>
            <a:r>
              <a:rPr lang="en-US" dirty="0" err="1" smtClean="0"/>
              <a:t>Caragiale</a:t>
            </a:r>
            <a:endParaRPr lang="ro-RO" dirty="0"/>
          </a:p>
        </p:txBody>
      </p:sp>
      <p:pic>
        <p:nvPicPr>
          <p:cNvPr id="10" name="Substituent conținut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26632" cy="3672408"/>
          </a:xfrm>
        </p:spPr>
      </p:pic>
      <p:sp>
        <p:nvSpPr>
          <p:cNvPr id="12" name="Substituent conținut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709120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S-a născut la 1 februarie 1852, în satul Haimanale(care astăzi îi poartă numele), fiind primul născut al lui </a:t>
            </a:r>
            <a:r>
              <a:rPr lang="vi-VN" i="1" dirty="0" smtClean="0"/>
              <a:t>Luca Ștefan Caragiale</a:t>
            </a:r>
            <a:r>
              <a:rPr lang="vi-VN" dirty="0" smtClean="0"/>
              <a:t> și al </a:t>
            </a:r>
            <a:r>
              <a:rPr lang="vi-VN" i="1" dirty="0" smtClean="0"/>
              <a:t>Ecaterinei Chiriac Karaboas</a:t>
            </a:r>
            <a:r>
              <a:rPr lang="vi-VN" dirty="0" smtClean="0"/>
              <a:t>. Conform unor surse, familia sa ar fi fost de origine aromână.Tatăl său, Luca (1812 - 1870), și frații acestuia, Costache și Iorgu, s-au născut la Constantinop</a:t>
            </a:r>
            <a:r>
              <a:rPr lang="en-US" dirty="0" smtClean="0"/>
              <a:t>o</a:t>
            </a:r>
            <a:r>
              <a:rPr lang="vi-VN" dirty="0" smtClean="0"/>
              <a:t>l, fiind fiii lui Ștefan, un bucătar angajat la sfârșitul anului 1812 de Ioan Vodă Caragea în suita sa.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360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042751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Substituent conținut 6"/>
          <p:cNvSpPr>
            <a:spLocks noGrp="1"/>
          </p:cNvSpPr>
          <p:nvPr>
            <p:ph sz="half" idx="2"/>
          </p:nvPr>
        </p:nvSpPr>
        <p:spPr>
          <a:xfrm>
            <a:off x="179512" y="188640"/>
            <a:ext cx="8579296" cy="6192688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Atras de teatru, Luca s-a căsătorit în 1839 cu actrița și cântăreața Caloropoulos, de care s-a despărțit, fără a divorța vreodată, întemeindu-și o familie statornică cu brașoveanca Ecaterina, fiica negustorului grec Luca Chiriac Karaboas.</a:t>
            </a:r>
            <a:endParaRPr lang="en-US" dirty="0" smtClean="0"/>
          </a:p>
          <a:p>
            <a:r>
              <a:rPr lang="vi-VN" dirty="0" smtClean="0"/>
              <a:t>Primele studii le-a făcut în 1859 și 1860 cu părintele Marinache, de la Biserica Sf. Gheorghe din Ploiești, iar până în 1864 a urmat clasele primare II-V, la Școala Domnească din Ploiești, unde l-a avut învățător pe Bazil Drăgoșescu.Până în 1867 a urmat trei clase la Gimnaziul </a:t>
            </a:r>
            <a:r>
              <a:rPr lang="vi-VN" i="1" dirty="0" smtClean="0"/>
              <a:t>„Sfinții Petru și Pavel”</a:t>
            </a:r>
            <a:r>
              <a:rPr lang="vi-VN" dirty="0" smtClean="0"/>
              <a:t> din Ploiești, iar în 1868 a terminat clasa a V-a liceală la București. Caragiale a absolvit Gimnaziul „Sfinții Petru și Pavel” din Ploiești, pe care l-a numit, în Grand Hôtel „Victoria Română”, orașul său natal. Singurul institutor de care autorul </a:t>
            </a:r>
            <a:r>
              <a:rPr lang="vi-VN" i="1" dirty="0" smtClean="0"/>
              <a:t>Momentelor</a:t>
            </a:r>
            <a:r>
              <a:rPr lang="vi-VN" dirty="0" smtClean="0"/>
              <a:t> și-a adus aminte cu recunoștință a fost ardeleanul Bazil Drăgoșescu, acela care în schița memorialistică </a:t>
            </a:r>
            <a:r>
              <a:rPr lang="vi-VN" i="1" dirty="0" smtClean="0"/>
              <a:t>După 50 de ani</a:t>
            </a:r>
            <a:r>
              <a:rPr lang="vi-VN" dirty="0" smtClean="0"/>
              <a:t> l-a primit în clasă pe voievodul Unirii.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790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3635896" y="44624"/>
            <a:ext cx="5508104" cy="68133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   </a:t>
            </a:r>
            <a:r>
              <a:rPr lang="vi-VN" dirty="0" smtClean="0"/>
              <a:t>Adolescentul Iancu a început să scrie poezii în taină, dar înainte de debutul literar a fost fascinat de performanțele teatrale ale unchiului său, Iorgu Caragiale, actor și șef de trupă, fixată la București sau ambulantă. În 1868 a obținut de la tatăl său autorizația de a frecventa </a:t>
            </a:r>
            <a:r>
              <a:rPr lang="vi-VN" i="1" dirty="0" smtClean="0"/>
              <a:t>Conservatorul de Artă Dramatică</a:t>
            </a:r>
            <a:r>
              <a:rPr lang="vi-VN" dirty="0" smtClean="0"/>
              <a:t>, în care fratele acestuia, Costache, preda la clasa de declamație și mimică. În 1870 a fost nevoit să abandoneze proiectul actoriei și s-a mutat cu familia la București, luându-și cu seriozitate în primire obligațiile unui bun șef de familie. În același an a fost numit copist la Tribunalul Prahova.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32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0"/>
            <a:ext cx="9144000" cy="6858000"/>
          </a:xfrm>
        </p:spPr>
      </p:pic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435280" cy="4929411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În ianuarie 1893, retras din ziaristică de la sfârșitul anului 1889, Caragiale a înființat revista umoristică </a:t>
            </a:r>
            <a:r>
              <a:rPr lang="vi-VN" i="1" dirty="0" smtClean="0"/>
              <a:t>Moftul român</a:t>
            </a:r>
            <a:r>
              <a:rPr lang="vi-VN" dirty="0" smtClean="0"/>
              <a:t>, subintitulată polemic </a:t>
            </a:r>
            <a:r>
              <a:rPr lang="vi-VN" i="1" dirty="0" smtClean="0"/>
              <a:t>„Revista spiritistă națională, organ pentru răspândirea științelor oculte în Dacia Traiană”</a:t>
            </a:r>
            <a:r>
              <a:rPr lang="vi-VN" dirty="0" smtClean="0"/>
              <a:t>. Începând cu numărul 11, revista a devenit ilustrată, publicând caricaturi, iar prin publicarea unora dintre cele mai valoroase schițe caragialești, </a:t>
            </a:r>
            <a:r>
              <a:rPr lang="vi-VN" i="1" dirty="0" smtClean="0"/>
              <a:t>Moftul român</a:t>
            </a:r>
            <a:r>
              <a:rPr lang="vi-VN" dirty="0" smtClean="0"/>
              <a:t> s-a dovedit și un organ literar. Cu unele întreruperi, revista a apărut până în anul 1902 și a avut colaboratori numeroși (Teleor, Emil Gârleanu, I. Al. Brătescu-Voinești, Alexandru Cazaban). Calendarul </a:t>
            </a:r>
            <a:r>
              <a:rPr lang="vi-VN" i="1" dirty="0" smtClean="0"/>
              <a:t>Moftului român</a:t>
            </a:r>
            <a:r>
              <a:rPr lang="vi-VN" dirty="0" smtClean="0"/>
              <a:t>, pe anul 1908, de I. L. Caragiale, a apărut la București.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44543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u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Coferentiar</a:t>
            </a:r>
            <a:endParaRPr lang="ro-RO" dirty="0"/>
          </a:p>
        </p:txBody>
      </p:sp>
      <p:pic>
        <p:nvPicPr>
          <p:cNvPr id="14" name="Substituent conținut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2"/>
            <a:ext cx="9144000" cy="6858000"/>
          </a:xfrm>
        </p:spPr>
      </p:pic>
      <p:sp>
        <p:nvSpPr>
          <p:cNvPr id="16" name="Titlu 1"/>
          <p:cNvSpPr>
            <a:spLocks noGrp="1"/>
          </p:cNvSpPr>
          <p:nvPr>
            <p:ph sz="half" idx="2"/>
          </p:nvPr>
        </p:nvSpPr>
        <p:spPr>
          <a:xfrm>
            <a:off x="395288" y="332656"/>
            <a:ext cx="8291512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Coferentiar</a:t>
            </a:r>
            <a:endParaRPr lang="en-US" dirty="0" smtClean="0"/>
          </a:p>
          <a:p>
            <a:r>
              <a:rPr lang="vi-VN" dirty="0" smtClean="0"/>
              <a:t>Caragiale a fost atras de contactul cu publicul, arătând o predilecție deosebită pentru participarea la conferințe și șezători literare, frecvente în epoca sa. În acele împrejurări și-a manifestat calitățile de </a:t>
            </a:r>
            <a:r>
              <a:rPr lang="vi-VN" i="1" dirty="0" smtClean="0"/>
              <a:t>„causeur”</a:t>
            </a:r>
            <a:r>
              <a:rPr lang="vi-VN" dirty="0" smtClean="0"/>
              <a:t> fermecător și inteligent, de interpret neîntrecut al textelor sale. La Ateneul Român, instituție fondată în 1865 din inițiativa unor cărturari patrioți (Constantin Esarcu, dr. Nicolae Kretzulescu, Vasile Alexandrescu-Urech</a:t>
            </a:r>
            <a:r>
              <a:rPr lang="en-US" dirty="0" err="1" smtClean="0"/>
              <a:t>i</a:t>
            </a:r>
            <a:r>
              <a:rPr lang="vi-VN" dirty="0" smtClean="0"/>
              <a:t>a) și care își propunea - programatic - să contribuie la răspândirea în cercuri cât mai largi a științei și a culturii, Caragiale a început să conferențieze din 1892. Dramaturgul a prezentat la Ateneu conferința </a:t>
            </a:r>
            <a:r>
              <a:rPr lang="vi-VN" i="1" dirty="0" smtClean="0"/>
              <a:t>Gaște și gâște</a:t>
            </a:r>
            <a:r>
              <a:rPr lang="vi-VN" dirty="0" smtClean="0"/>
              <a:t>, care a provocat iritarea societății Junimea și a lui Titu Maiorescu.</a:t>
            </a:r>
          </a:p>
          <a:p>
            <a:r>
              <a:rPr lang="vi-VN" dirty="0" smtClean="0"/>
              <a:t>La 9 mai 1893 Caragiale a ținut o conferință la clubul muncitorilor despre </a:t>
            </a:r>
            <a:r>
              <a:rPr lang="vi-VN" i="1" dirty="0" smtClean="0"/>
              <a:t>Prostie și inteligență</a:t>
            </a:r>
            <a:r>
              <a:rPr lang="vi-VN" dirty="0" smtClean="0"/>
              <a:t>, făcând aluzii la Maiorescu. La Buzău, la 15 martie 1896, a prezentat conferința </a:t>
            </a:r>
            <a:r>
              <a:rPr lang="vi-VN" i="1" dirty="0" smtClean="0"/>
              <a:t>Prostie</a:t>
            </a:r>
            <a:r>
              <a:rPr lang="vi-VN" dirty="0" smtClean="0"/>
              <a:t>, </a:t>
            </a:r>
            <a:r>
              <a:rPr lang="vi-VN" i="1" dirty="0" smtClean="0"/>
              <a:t>„în fața unei colosale adunări”</a:t>
            </a:r>
            <a:r>
              <a:rPr lang="vi-VN" dirty="0" smtClean="0"/>
              <a:t>.</a:t>
            </a:r>
          </a:p>
          <a:p>
            <a:r>
              <a:rPr lang="vi-VN" dirty="0" smtClean="0"/>
              <a:t>Din 1898 a interpretat, la Ateneu, cu verva-i recunoscută, unele dintre </a:t>
            </a:r>
            <a:r>
              <a:rPr lang="vi-VN" i="1" dirty="0" smtClean="0"/>
              <a:t>Momentele</a:t>
            </a:r>
            <a:r>
              <a:rPr lang="vi-VN" dirty="0" smtClean="0"/>
              <a:t> sale, încredințate publicului mai ales în cotidianul </a:t>
            </a:r>
            <a:r>
              <a:rPr lang="vi-VN" i="1" dirty="0" smtClean="0"/>
              <a:t>Universul</a:t>
            </a:r>
            <a:r>
              <a:rPr lang="vi-VN" dirty="0" smtClean="0"/>
              <a:t> (27 septembrie 1899). În seria conferințelor științifice și culturale (care aveau loc, de regulă, joia și duminica seara), Caragiale era programat cu </a:t>
            </a:r>
            <a:r>
              <a:rPr lang="vi-VN" i="1" dirty="0" smtClean="0"/>
              <a:t>„lecturi literare”</a:t>
            </a:r>
            <a:r>
              <a:rPr lang="vi-VN" dirty="0" smtClean="0"/>
              <a:t>, la 9 ianuarie 1900, presa bucureșteană înregistrând cu entuziasm evenimentul: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9081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1637"/>
            <a:ext cx="7200800" cy="6858000"/>
          </a:xfrm>
        </p:spPr>
      </p:pic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Caragiale a fost și director al Teatrului Național din București. Titu Maiorescu, ministrul Instrucțiunii Publice, ocupându-se de problema schimbării conducerii Teatrului Național, după mai multe consultări a hotărât, la 2 iulie 1888: </a:t>
            </a:r>
            <a:r>
              <a:rPr lang="vi-VN" i="1" dirty="0" smtClean="0"/>
              <a:t>„Director al primului nostru teatru va fi tânărul dramaturg I. L. Caragiale”</a:t>
            </a:r>
            <a:r>
              <a:rPr lang="vi-VN" dirty="0" smtClean="0"/>
              <a:t>. În vârstă de numai 36 de ani, a deschis stagiunea, la 1 octombrie 1888, cu comedia </a:t>
            </a:r>
            <a:r>
              <a:rPr lang="vi-VN" i="1" dirty="0" smtClean="0"/>
              <a:t>Manevrele de toamnă</a:t>
            </a:r>
            <a:r>
              <a:rPr lang="vi-VN" dirty="0" smtClean="0"/>
              <a:t>, o localizare făcută de Paul Gusty, în care interpreții au obținut succese remarcabile. Nefiind sprijinit de câțiva mari actori dramatici ai timpului (Aristizza Romanescu, Grigore Manoilescu și Constantin Nottara) și </a:t>
            </a:r>
            <a:r>
              <a:rPr lang="vi-VN" i="1" dirty="0" smtClean="0"/>
              <a:t>„sabotat”</a:t>
            </a:r>
            <a:r>
              <a:rPr lang="vi-VN" dirty="0" smtClean="0"/>
              <a:t> de unele ziare bucureștene, Caragiale s-a văzut nevoit să demisioneze în 1889, înainte de începerea stagiunii următoare, după ce dovedise, totuși, evidente resurse de organizator și o nebănuită energie.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360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325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902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Temă Office</vt:lpstr>
      <vt:lpstr>PowerPoint Presentation</vt:lpstr>
      <vt:lpstr>Viata lui Ion Luca Caragiale</vt:lpstr>
      <vt:lpstr>PowerPoint Presentation</vt:lpstr>
      <vt:lpstr>PowerPoint Presentation</vt:lpstr>
      <vt:lpstr>PowerPoint Presentation</vt:lpstr>
      <vt:lpstr>PowerPoint Presentation</vt:lpstr>
      <vt:lpstr>Coferentiar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Utilizator Windows</dc:creator>
  <cp:lastModifiedBy>Lenovo</cp:lastModifiedBy>
  <cp:revision>9</cp:revision>
  <dcterms:created xsi:type="dcterms:W3CDTF">2015-02-02T09:21:38Z</dcterms:created>
  <dcterms:modified xsi:type="dcterms:W3CDTF">2015-02-03T06:34:39Z</dcterms:modified>
</cp:coreProperties>
</file>